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Poppins Bold" charset="1" panose="00000800000000000000"/>
      <p:regular r:id="rId18"/>
    </p:embeddedFont>
    <p:embeddedFont>
      <p:font typeface="Poppins" charset="1" panose="00000500000000000000"/>
      <p:regular r:id="rId19"/>
    </p:embeddedFont>
    <p:embeddedFont>
      <p:font typeface="Lato" charset="1" panose="020F0502020204030203"/>
      <p:regular r:id="rId20"/>
    </p:embeddedFont>
    <p:embeddedFont>
      <p:font typeface="Lato Bold" charset="1" panose="020F05020202040302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7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9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7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7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8.jpeg" Type="http://schemas.openxmlformats.org/officeDocument/2006/relationships/image"/><Relationship Id="rId7" Target="../media/image1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8665" y="2413563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SMART DOOR LOCK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8665" y="6833868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I Tahir Khan &amp; Shaik Wasim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223014">
            <a:off x="10390308" y="-61853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461803"/>
            <a:ext cx="16230600" cy="650410"/>
            <a:chOff x="0" y="0"/>
            <a:chExt cx="4274726" cy="1713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171301"/>
            </a:xfrm>
            <a:custGeom>
              <a:avLst/>
              <a:gdLst/>
              <a:ahLst/>
              <a:cxnLst/>
              <a:rect r="r" b="b" t="t" l="l"/>
              <a:pathLst>
                <a:path h="1713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42682"/>
                  </a:lnTo>
                  <a:cubicBezTo>
                    <a:pt x="4274726" y="158488"/>
                    <a:pt x="4261912" y="171301"/>
                    <a:pt x="4246106" y="171301"/>
                  </a:cubicBezTo>
                  <a:lnTo>
                    <a:pt x="28620" y="171301"/>
                  </a:lnTo>
                  <a:cubicBezTo>
                    <a:pt x="12813" y="171301"/>
                    <a:pt x="0" y="158488"/>
                    <a:pt x="0" y="142682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63411" y="4581384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99461" y="4567019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5" y="0"/>
                </a:lnTo>
                <a:lnTo>
                  <a:pt x="408165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35512" y="4552655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8"/>
                </a:lnTo>
                <a:lnTo>
                  <a:pt x="0" y="411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571562" y="4538290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746169" y="1898223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1" y="0"/>
                </a:lnTo>
                <a:lnTo>
                  <a:pt x="650411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6004" y="5540838"/>
            <a:ext cx="3220434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Innovative Security Solution: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3411" y="6847661"/>
            <a:ext cx="3253027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smart door lock system provides advanced security and convenience.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756703"/>
            <a:ext cx="571746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320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ESP32 Efficiency: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99461" y="6261874"/>
            <a:ext cx="3253027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ESP32 microcontroller proves to be a powerful, cost-effective solution for IoT devices.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6810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Future Trends: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35512" y="6261874"/>
            <a:ext cx="3253027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Smart locks will continue evolving with better security features and integrations.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041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Scalability: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71562" y="6261874"/>
            <a:ext cx="3253027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system can be easily expanded to other home automation applications.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774326" y="752773"/>
            <a:ext cx="7690306" cy="8781453"/>
          </a:xfrm>
          <a:custGeom>
            <a:avLst/>
            <a:gdLst/>
            <a:ahLst/>
            <a:cxnLst/>
            <a:rect r="r" b="b" t="t" l="l"/>
            <a:pathLst>
              <a:path h="8781453" w="7690306">
                <a:moveTo>
                  <a:pt x="7690306" y="0"/>
                </a:moveTo>
                <a:lnTo>
                  <a:pt x="0" y="0"/>
                </a:lnTo>
                <a:lnTo>
                  <a:pt x="0" y="8781454"/>
                </a:lnTo>
                <a:lnTo>
                  <a:pt x="7690306" y="8781454"/>
                </a:lnTo>
                <a:lnTo>
                  <a:pt x="7690306" y="0"/>
                </a:lnTo>
                <a:close/>
              </a:path>
            </a:pathLst>
          </a:custGeom>
          <a:blipFill>
            <a:blip r:embed="rId2"/>
            <a:stretch>
              <a:fillRect l="-8444" t="0" r="-26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0&amp;1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7119480"/>
            <a:ext cx="8215335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I Tahir Khan &amp; Shaik Wasim</a:t>
            </a: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47105" y="1794259"/>
            <a:ext cx="12271759" cy="8822969"/>
          </a:xfrm>
          <a:custGeom>
            <a:avLst/>
            <a:gdLst/>
            <a:ahLst/>
            <a:cxnLst/>
            <a:rect r="r" b="b" t="t" l="l"/>
            <a:pathLst>
              <a:path h="8822969" w="12271759">
                <a:moveTo>
                  <a:pt x="12271760" y="0"/>
                </a:moveTo>
                <a:lnTo>
                  <a:pt x="0" y="0"/>
                </a:lnTo>
                <a:lnTo>
                  <a:pt x="0" y="8822969"/>
                </a:lnTo>
                <a:lnTo>
                  <a:pt x="12271760" y="8822969"/>
                </a:lnTo>
                <a:lnTo>
                  <a:pt x="12271760" y="0"/>
                </a:lnTo>
                <a:close/>
              </a:path>
            </a:pathLst>
          </a:custGeom>
          <a:blipFill>
            <a:blip r:embed="rId3"/>
            <a:stretch>
              <a:fillRect l="0" t="-206" r="0" b="-20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41440" y="4210691"/>
            <a:ext cx="10025170" cy="4103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0387" indent="-255194" lvl="1">
              <a:lnSpc>
                <a:spcPts val="3309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 Door Lock System: An IoT-based solution for secure and remote control of home access.</a:t>
            </a:r>
          </a:p>
          <a:p>
            <a:pPr algn="l" marL="510387" indent="-255194" lvl="1">
              <a:lnSpc>
                <a:spcPts val="3309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Home Automation: Integrates with other smart home devices for enhanced control.</a:t>
            </a:r>
          </a:p>
          <a:p>
            <a:pPr algn="l" marL="510387" indent="-255194" lvl="1">
              <a:lnSpc>
                <a:spcPts val="3309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Convenience: No need for physical keys; use mobile apps, biometric authentication, or PIN codes.</a:t>
            </a:r>
          </a:p>
          <a:p>
            <a:pPr algn="l" marL="510387" indent="-255194" lvl="1">
              <a:lnSpc>
                <a:spcPts val="3309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Security Benefits: Provides high-level security with remote monitoring and alerts.</a:t>
            </a:r>
          </a:p>
          <a:p>
            <a:pPr algn="l" marL="510387" indent="-255194" lvl="1">
              <a:lnSpc>
                <a:spcPts val="3309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ESP32 Role: A versatile microcontroller that enables Wi-Fi and Bluetooth communication for smart devices.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325960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5838367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Physical Key Issues: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Lost keys, key duplication, and physical wear on locks.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245456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Limited Security: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010631"/>
            <a:ext cx="746119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Traditional locks can be easily bypassed or manipulated.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5824220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Unauthorized Access: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6579235"/>
            <a:ext cx="746119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No way to prevent or monitor unauthorized access in real-time.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8574588" y="792321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798106" y="7952067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Maintenance: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07631" y="8603397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Traditional locks can be harder to maintain or repair in the case of malfunctions.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35831" y="4682845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3" y="0"/>
                </a:lnTo>
                <a:lnTo>
                  <a:pt x="1256063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793873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152500" y="4637858"/>
            <a:ext cx="1146908" cy="1404899"/>
          </a:xfrm>
          <a:custGeom>
            <a:avLst/>
            <a:gdLst/>
            <a:ahLst/>
            <a:cxnLst/>
            <a:rect r="r" b="b" t="t" l="l"/>
            <a:pathLst>
              <a:path h="1404899" w="1146908">
                <a:moveTo>
                  <a:pt x="0" y="0"/>
                </a:moveTo>
                <a:lnTo>
                  <a:pt x="1146908" y="0"/>
                </a:lnTo>
                <a:lnTo>
                  <a:pt x="1146908" y="1404898"/>
                </a:lnTo>
                <a:lnTo>
                  <a:pt x="0" y="140489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23409" y="4320634"/>
            <a:ext cx="1053245" cy="1645732"/>
          </a:xfrm>
          <a:custGeom>
            <a:avLst/>
            <a:gdLst/>
            <a:ahLst/>
            <a:cxnLst/>
            <a:rect r="r" b="b" t="t" l="l"/>
            <a:pathLst>
              <a:path h="1645732" w="1053245">
                <a:moveTo>
                  <a:pt x="0" y="0"/>
                </a:moveTo>
                <a:lnTo>
                  <a:pt x="1053245" y="0"/>
                </a:lnTo>
                <a:lnTo>
                  <a:pt x="1053245" y="1645732"/>
                </a:lnTo>
                <a:lnTo>
                  <a:pt x="0" y="164573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0535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Smart Locking Mechanism: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0535" y="7208393"/>
            <a:ext cx="473392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Develop a system that allows remote locking and unlocking. Provide secure access via PIN codes, biometrics, or smartphones.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11763" y="1807964"/>
            <a:ext cx="709649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7204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Ease of Use: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77204" y="7208393"/>
            <a:ext cx="4733925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Design an intuitive interface for easy control and monitoring.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93873" y="6414231"/>
            <a:ext cx="47335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Security Features: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93873" y="7208393"/>
            <a:ext cx="4733593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Implement multiple layers of security for better protection.Enable users to check lock status and receive alerts in real-time.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6824" y="1884565"/>
            <a:ext cx="6823913" cy="3142216"/>
            <a:chOff x="0" y="0"/>
            <a:chExt cx="9098550" cy="418962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098550" cy="1119546"/>
              <a:chOff x="0" y="0"/>
              <a:chExt cx="1797245" cy="22114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797245" cy="221145"/>
              </a:xfrm>
              <a:custGeom>
                <a:avLst/>
                <a:gdLst/>
                <a:ahLst/>
                <a:cxnLst/>
                <a:rect r="r" b="b" t="t" l="l"/>
                <a:pathLst>
                  <a:path h="221145" w="1797245">
                    <a:moveTo>
                      <a:pt x="68072" y="0"/>
                    </a:moveTo>
                    <a:lnTo>
                      <a:pt x="1729173" y="0"/>
                    </a:lnTo>
                    <a:cubicBezTo>
                      <a:pt x="1766768" y="0"/>
                      <a:pt x="1797245" y="30477"/>
                      <a:pt x="1797245" y="68072"/>
                    </a:cubicBezTo>
                    <a:lnTo>
                      <a:pt x="1797245" y="153073"/>
                    </a:lnTo>
                    <a:cubicBezTo>
                      <a:pt x="1797245" y="190668"/>
                      <a:pt x="1766768" y="221145"/>
                      <a:pt x="1729173" y="221145"/>
                    </a:cubicBezTo>
                    <a:lnTo>
                      <a:pt x="68072" y="221145"/>
                    </a:lnTo>
                    <a:cubicBezTo>
                      <a:pt x="30477" y="221145"/>
                      <a:pt x="0" y="190668"/>
                      <a:pt x="0" y="153073"/>
                    </a:cubicBezTo>
                    <a:lnTo>
                      <a:pt x="0" y="68072"/>
                    </a:lnTo>
                    <a:cubicBezTo>
                      <a:pt x="0" y="30477"/>
                      <a:pt x="30477" y="0"/>
                      <a:pt x="6807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rnd">
                <a:solidFill>
                  <a:srgbClr val="FBF9F1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1797245" cy="2592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373546"/>
              <a:ext cx="9098550" cy="2816075"/>
              <a:chOff x="0" y="0"/>
              <a:chExt cx="1797245" cy="556262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797245" cy="556262"/>
              </a:xfrm>
              <a:custGeom>
                <a:avLst/>
                <a:gdLst/>
                <a:ahLst/>
                <a:cxnLst/>
                <a:rect r="r" b="b" t="t" l="l"/>
                <a:pathLst>
                  <a:path h="556262" w="1797245">
                    <a:moveTo>
                      <a:pt x="22691" y="0"/>
                    </a:moveTo>
                    <a:lnTo>
                      <a:pt x="1774554" y="0"/>
                    </a:lnTo>
                    <a:cubicBezTo>
                      <a:pt x="1787086" y="0"/>
                      <a:pt x="1797245" y="10159"/>
                      <a:pt x="1797245" y="22691"/>
                    </a:cubicBezTo>
                    <a:lnTo>
                      <a:pt x="1797245" y="533571"/>
                    </a:lnTo>
                    <a:cubicBezTo>
                      <a:pt x="1797245" y="546103"/>
                      <a:pt x="1787086" y="556262"/>
                      <a:pt x="1774554" y="556262"/>
                    </a:cubicBezTo>
                    <a:lnTo>
                      <a:pt x="22691" y="556262"/>
                    </a:lnTo>
                    <a:cubicBezTo>
                      <a:pt x="10159" y="556262"/>
                      <a:pt x="0" y="546103"/>
                      <a:pt x="0" y="533571"/>
                    </a:cubicBezTo>
                    <a:lnTo>
                      <a:pt x="0" y="22691"/>
                    </a:lnTo>
                    <a:cubicBezTo>
                      <a:pt x="0" y="10159"/>
                      <a:pt x="10159" y="0"/>
                      <a:pt x="22691" y="0"/>
                    </a:cubicBezTo>
                    <a:close/>
                  </a:path>
                </a:pathLst>
              </a:custGeom>
              <a:solidFill>
                <a:srgbClr val="FBF9F1"/>
              </a:solidFill>
              <a:ln w="38100" cap="sq">
                <a:solidFill>
                  <a:srgbClr val="FBF9F1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1797245" cy="5943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8159265" y="248291"/>
              <a:ext cx="609600" cy="614207"/>
            </a:xfrm>
            <a:custGeom>
              <a:avLst/>
              <a:gdLst/>
              <a:ahLst/>
              <a:cxnLst/>
              <a:rect r="r" b="b" t="t" l="l"/>
              <a:pathLst>
                <a:path h="614207" w="609600">
                  <a:moveTo>
                    <a:pt x="0" y="0"/>
                  </a:moveTo>
                  <a:lnTo>
                    <a:pt x="609600" y="0"/>
                  </a:lnTo>
                  <a:lnTo>
                    <a:pt x="609600" y="614206"/>
                  </a:lnTo>
                  <a:lnTo>
                    <a:pt x="0" y="6142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634485" y="248478"/>
              <a:ext cx="513886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500">
                  <a:solidFill>
                    <a:srgbClr val="FBF9F1"/>
                  </a:solidFill>
                  <a:latin typeface="Lato Bold"/>
                  <a:ea typeface="Lato Bold"/>
                  <a:cs typeface="Lato Bold"/>
                  <a:sym typeface="Lato Bold"/>
                </a:rPr>
                <a:t>DUAL-CORE PROCESSOR: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634485" y="1990162"/>
              <a:ext cx="7829580" cy="2055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High-performance, low-power microcontroller ideal for IoT applications. Enables communication with smartphones, cloud services, and other devices.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WHAT IS ESP32?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313024" y="1884565"/>
            <a:ext cx="6823913" cy="3145500"/>
            <a:chOff x="0" y="0"/>
            <a:chExt cx="9098550" cy="4194001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9098550" cy="1119546"/>
              <a:chOff x="0" y="0"/>
              <a:chExt cx="1797245" cy="22114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797245" cy="221145"/>
              </a:xfrm>
              <a:custGeom>
                <a:avLst/>
                <a:gdLst/>
                <a:ahLst/>
                <a:cxnLst/>
                <a:rect r="r" b="b" t="t" l="l"/>
                <a:pathLst>
                  <a:path h="221145" w="1797245">
                    <a:moveTo>
                      <a:pt x="68072" y="0"/>
                    </a:moveTo>
                    <a:lnTo>
                      <a:pt x="1729173" y="0"/>
                    </a:lnTo>
                    <a:cubicBezTo>
                      <a:pt x="1766768" y="0"/>
                      <a:pt x="1797245" y="30477"/>
                      <a:pt x="1797245" y="68072"/>
                    </a:cubicBezTo>
                    <a:lnTo>
                      <a:pt x="1797245" y="153073"/>
                    </a:lnTo>
                    <a:cubicBezTo>
                      <a:pt x="1797245" y="190668"/>
                      <a:pt x="1766768" y="221145"/>
                      <a:pt x="1729173" y="221145"/>
                    </a:cubicBezTo>
                    <a:lnTo>
                      <a:pt x="68072" y="221145"/>
                    </a:lnTo>
                    <a:cubicBezTo>
                      <a:pt x="30477" y="221145"/>
                      <a:pt x="0" y="190668"/>
                      <a:pt x="0" y="153073"/>
                    </a:cubicBezTo>
                    <a:lnTo>
                      <a:pt x="0" y="68072"/>
                    </a:lnTo>
                    <a:cubicBezTo>
                      <a:pt x="0" y="30477"/>
                      <a:pt x="30477" y="0"/>
                      <a:pt x="6807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rnd">
                <a:solidFill>
                  <a:srgbClr val="FFD944"/>
                </a:solidFill>
                <a:prstDash val="solid"/>
                <a:round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797245" cy="2592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1377925"/>
              <a:ext cx="9098550" cy="2816075"/>
              <a:chOff x="0" y="0"/>
              <a:chExt cx="1797245" cy="55626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797245" cy="556262"/>
              </a:xfrm>
              <a:custGeom>
                <a:avLst/>
                <a:gdLst/>
                <a:ahLst/>
                <a:cxnLst/>
                <a:rect r="r" b="b" t="t" l="l"/>
                <a:pathLst>
                  <a:path h="556262" w="1797245">
                    <a:moveTo>
                      <a:pt x="22691" y="0"/>
                    </a:moveTo>
                    <a:lnTo>
                      <a:pt x="1774554" y="0"/>
                    </a:lnTo>
                    <a:cubicBezTo>
                      <a:pt x="1787086" y="0"/>
                      <a:pt x="1797245" y="10159"/>
                      <a:pt x="1797245" y="22691"/>
                    </a:cubicBezTo>
                    <a:lnTo>
                      <a:pt x="1797245" y="533571"/>
                    </a:lnTo>
                    <a:cubicBezTo>
                      <a:pt x="1797245" y="546103"/>
                      <a:pt x="1787086" y="556262"/>
                      <a:pt x="1774554" y="556262"/>
                    </a:cubicBezTo>
                    <a:lnTo>
                      <a:pt x="22691" y="556262"/>
                    </a:lnTo>
                    <a:cubicBezTo>
                      <a:pt x="10159" y="556262"/>
                      <a:pt x="0" y="546103"/>
                      <a:pt x="0" y="533571"/>
                    </a:cubicBezTo>
                    <a:lnTo>
                      <a:pt x="0" y="22691"/>
                    </a:lnTo>
                    <a:cubicBezTo>
                      <a:pt x="0" y="10159"/>
                      <a:pt x="10159" y="0"/>
                      <a:pt x="22691" y="0"/>
                    </a:cubicBezTo>
                    <a:close/>
                  </a:path>
                </a:pathLst>
              </a:custGeom>
              <a:solidFill>
                <a:srgbClr val="FFD944"/>
              </a:solidFill>
              <a:ln w="38100" cap="sq">
                <a:solidFill>
                  <a:srgbClr val="FFD944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1797245" cy="5943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20" id="20"/>
            <p:cNvSpPr/>
            <p:nvPr/>
          </p:nvSpPr>
          <p:spPr>
            <a:xfrm flipH="false" flipV="false" rot="0">
              <a:off x="8175425" y="254973"/>
              <a:ext cx="595122" cy="609600"/>
            </a:xfrm>
            <a:custGeom>
              <a:avLst/>
              <a:gdLst/>
              <a:ahLst/>
              <a:cxnLst/>
              <a:rect r="r" b="b" t="t" l="l"/>
              <a:pathLst>
                <a:path h="609600" w="595122">
                  <a:moveTo>
                    <a:pt x="0" y="0"/>
                  </a:moveTo>
                  <a:lnTo>
                    <a:pt x="595122" y="0"/>
                  </a:lnTo>
                  <a:lnTo>
                    <a:pt x="595122" y="609600"/>
                  </a:lnTo>
                  <a:lnTo>
                    <a:pt x="0" y="609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634485" y="252857"/>
              <a:ext cx="7102070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500">
                  <a:solidFill>
                    <a:srgbClr val="FFD944"/>
                  </a:solidFill>
                  <a:latin typeface="Lato Bold"/>
                  <a:ea typeface="Lato Bold"/>
                  <a:cs typeface="Lato Bold"/>
                  <a:sym typeface="Lato Bold"/>
                </a:rPr>
                <a:t>AFFORDABLE &amp; ACCESSIBLE: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634485" y="1994541"/>
              <a:ext cx="782958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Cost-effective solution for DIY projects and prototypes.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32334" y="5880874"/>
            <a:ext cx="6823913" cy="3145500"/>
            <a:chOff x="0" y="0"/>
            <a:chExt cx="9098550" cy="4194001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9098550" cy="1119546"/>
              <a:chOff x="0" y="0"/>
              <a:chExt cx="1797245" cy="22114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1797245" cy="221145"/>
              </a:xfrm>
              <a:custGeom>
                <a:avLst/>
                <a:gdLst/>
                <a:ahLst/>
                <a:cxnLst/>
                <a:rect r="r" b="b" t="t" l="l"/>
                <a:pathLst>
                  <a:path h="221145" w="1797245">
                    <a:moveTo>
                      <a:pt x="68072" y="0"/>
                    </a:moveTo>
                    <a:lnTo>
                      <a:pt x="1729173" y="0"/>
                    </a:lnTo>
                    <a:cubicBezTo>
                      <a:pt x="1766768" y="0"/>
                      <a:pt x="1797245" y="30477"/>
                      <a:pt x="1797245" y="68072"/>
                    </a:cubicBezTo>
                    <a:lnTo>
                      <a:pt x="1797245" y="153073"/>
                    </a:lnTo>
                    <a:cubicBezTo>
                      <a:pt x="1797245" y="190668"/>
                      <a:pt x="1766768" y="221145"/>
                      <a:pt x="1729173" y="221145"/>
                    </a:cubicBezTo>
                    <a:lnTo>
                      <a:pt x="68072" y="221145"/>
                    </a:lnTo>
                    <a:cubicBezTo>
                      <a:pt x="30477" y="221145"/>
                      <a:pt x="0" y="190668"/>
                      <a:pt x="0" y="153073"/>
                    </a:cubicBezTo>
                    <a:lnTo>
                      <a:pt x="0" y="68072"/>
                    </a:lnTo>
                    <a:cubicBezTo>
                      <a:pt x="0" y="30477"/>
                      <a:pt x="30477" y="0"/>
                      <a:pt x="6807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rnd">
                <a:solidFill>
                  <a:srgbClr val="FBF9F1"/>
                </a:solidFill>
                <a:prstDash val="solid"/>
                <a:round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38100"/>
                <a:ext cx="1797245" cy="2592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0" y="1377925"/>
              <a:ext cx="9098550" cy="2816075"/>
              <a:chOff x="0" y="0"/>
              <a:chExt cx="1797245" cy="556262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797245" cy="556262"/>
              </a:xfrm>
              <a:custGeom>
                <a:avLst/>
                <a:gdLst/>
                <a:ahLst/>
                <a:cxnLst/>
                <a:rect r="r" b="b" t="t" l="l"/>
                <a:pathLst>
                  <a:path h="556262" w="1797245">
                    <a:moveTo>
                      <a:pt x="22691" y="0"/>
                    </a:moveTo>
                    <a:lnTo>
                      <a:pt x="1774554" y="0"/>
                    </a:lnTo>
                    <a:cubicBezTo>
                      <a:pt x="1787086" y="0"/>
                      <a:pt x="1797245" y="10159"/>
                      <a:pt x="1797245" y="22691"/>
                    </a:cubicBezTo>
                    <a:lnTo>
                      <a:pt x="1797245" y="533571"/>
                    </a:lnTo>
                    <a:cubicBezTo>
                      <a:pt x="1797245" y="546103"/>
                      <a:pt x="1787086" y="556262"/>
                      <a:pt x="1774554" y="556262"/>
                    </a:cubicBezTo>
                    <a:lnTo>
                      <a:pt x="22691" y="556262"/>
                    </a:lnTo>
                    <a:cubicBezTo>
                      <a:pt x="10159" y="556262"/>
                      <a:pt x="0" y="546103"/>
                      <a:pt x="0" y="533571"/>
                    </a:cubicBezTo>
                    <a:lnTo>
                      <a:pt x="0" y="22691"/>
                    </a:lnTo>
                    <a:cubicBezTo>
                      <a:pt x="0" y="10159"/>
                      <a:pt x="10159" y="0"/>
                      <a:pt x="22691" y="0"/>
                    </a:cubicBezTo>
                    <a:close/>
                  </a:path>
                </a:pathLst>
              </a:custGeom>
              <a:solidFill>
                <a:srgbClr val="FFD944"/>
              </a:solidFill>
              <a:ln w="38100" cap="sq">
                <a:solidFill>
                  <a:srgbClr val="FBF9F1"/>
                </a:soli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38100"/>
                <a:ext cx="1797245" cy="5943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30" id="30"/>
            <p:cNvSpPr/>
            <p:nvPr/>
          </p:nvSpPr>
          <p:spPr>
            <a:xfrm flipH="false" flipV="false" rot="0">
              <a:off x="8159265" y="252670"/>
              <a:ext cx="609600" cy="614207"/>
            </a:xfrm>
            <a:custGeom>
              <a:avLst/>
              <a:gdLst/>
              <a:ahLst/>
              <a:cxnLst/>
              <a:rect r="r" b="b" t="t" l="l"/>
              <a:pathLst>
                <a:path h="614207" w="609600">
                  <a:moveTo>
                    <a:pt x="0" y="0"/>
                  </a:moveTo>
                  <a:lnTo>
                    <a:pt x="609600" y="0"/>
                  </a:lnTo>
                  <a:lnTo>
                    <a:pt x="609600" y="614207"/>
                  </a:lnTo>
                  <a:lnTo>
                    <a:pt x="0" y="6142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31" id="31"/>
            <p:cNvSpPr txBox="true"/>
            <p:nvPr/>
          </p:nvSpPr>
          <p:spPr>
            <a:xfrm rot="0">
              <a:off x="634485" y="252857"/>
              <a:ext cx="513886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500">
                  <a:solidFill>
                    <a:srgbClr val="FBF9F1"/>
                  </a:solidFill>
                  <a:latin typeface="Lato Bold"/>
                  <a:ea typeface="Lato Bold"/>
                  <a:cs typeface="Lato Bold"/>
                  <a:sym typeface="Lato Bold"/>
                </a:rPr>
                <a:t>VERSATILE GPIOS: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634485" y="1994541"/>
              <a:ext cx="782958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Can control various components such as motors, sensors, and other peripherals.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0037948" y="5880874"/>
            <a:ext cx="6823913" cy="3145500"/>
            <a:chOff x="0" y="0"/>
            <a:chExt cx="9098550" cy="4194001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0" y="0"/>
              <a:ext cx="9098550" cy="1119546"/>
              <a:chOff x="0" y="0"/>
              <a:chExt cx="1797245" cy="221145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1797245" cy="221145"/>
              </a:xfrm>
              <a:custGeom>
                <a:avLst/>
                <a:gdLst/>
                <a:ahLst/>
                <a:cxnLst/>
                <a:rect r="r" b="b" t="t" l="l"/>
                <a:pathLst>
                  <a:path h="221145" w="1797245">
                    <a:moveTo>
                      <a:pt x="68072" y="0"/>
                    </a:moveTo>
                    <a:lnTo>
                      <a:pt x="1729173" y="0"/>
                    </a:lnTo>
                    <a:cubicBezTo>
                      <a:pt x="1766768" y="0"/>
                      <a:pt x="1797245" y="30477"/>
                      <a:pt x="1797245" y="68072"/>
                    </a:cubicBezTo>
                    <a:lnTo>
                      <a:pt x="1797245" y="153073"/>
                    </a:lnTo>
                    <a:cubicBezTo>
                      <a:pt x="1797245" y="190668"/>
                      <a:pt x="1766768" y="221145"/>
                      <a:pt x="1729173" y="221145"/>
                    </a:cubicBezTo>
                    <a:lnTo>
                      <a:pt x="68072" y="221145"/>
                    </a:lnTo>
                    <a:cubicBezTo>
                      <a:pt x="30477" y="221145"/>
                      <a:pt x="0" y="190668"/>
                      <a:pt x="0" y="153073"/>
                    </a:cubicBezTo>
                    <a:lnTo>
                      <a:pt x="0" y="68072"/>
                    </a:lnTo>
                    <a:cubicBezTo>
                      <a:pt x="0" y="30477"/>
                      <a:pt x="30477" y="0"/>
                      <a:pt x="6807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rnd">
                <a:solidFill>
                  <a:srgbClr val="FBF9F1"/>
                </a:solidFill>
                <a:prstDash val="solid"/>
                <a:round/>
              </a:ln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38100"/>
                <a:ext cx="1797245" cy="2592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0">
              <a:off x="0" y="1377925"/>
              <a:ext cx="9098550" cy="2816075"/>
              <a:chOff x="0" y="0"/>
              <a:chExt cx="1797245" cy="556262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1797245" cy="556262"/>
              </a:xfrm>
              <a:custGeom>
                <a:avLst/>
                <a:gdLst/>
                <a:ahLst/>
                <a:cxnLst/>
                <a:rect r="r" b="b" t="t" l="l"/>
                <a:pathLst>
                  <a:path h="556262" w="1797245">
                    <a:moveTo>
                      <a:pt x="22691" y="0"/>
                    </a:moveTo>
                    <a:lnTo>
                      <a:pt x="1774554" y="0"/>
                    </a:lnTo>
                    <a:cubicBezTo>
                      <a:pt x="1787086" y="0"/>
                      <a:pt x="1797245" y="10159"/>
                      <a:pt x="1797245" y="22691"/>
                    </a:cubicBezTo>
                    <a:lnTo>
                      <a:pt x="1797245" y="533571"/>
                    </a:lnTo>
                    <a:cubicBezTo>
                      <a:pt x="1797245" y="546103"/>
                      <a:pt x="1787086" y="556262"/>
                      <a:pt x="1774554" y="556262"/>
                    </a:cubicBezTo>
                    <a:lnTo>
                      <a:pt x="22691" y="556262"/>
                    </a:lnTo>
                    <a:cubicBezTo>
                      <a:pt x="10159" y="556262"/>
                      <a:pt x="0" y="546103"/>
                      <a:pt x="0" y="533571"/>
                    </a:cubicBezTo>
                    <a:lnTo>
                      <a:pt x="0" y="22691"/>
                    </a:lnTo>
                    <a:cubicBezTo>
                      <a:pt x="0" y="10159"/>
                      <a:pt x="10159" y="0"/>
                      <a:pt x="22691" y="0"/>
                    </a:cubicBezTo>
                    <a:close/>
                  </a:path>
                </a:pathLst>
              </a:custGeom>
              <a:solidFill>
                <a:srgbClr val="FBF9F1"/>
              </a:solidFill>
              <a:ln w="38100" cap="sq">
                <a:solidFill>
                  <a:srgbClr val="FBF9F1"/>
                </a:solidFill>
                <a:prstDash val="solid"/>
                <a:miter/>
              </a:ln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38100"/>
                <a:ext cx="1797245" cy="5943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40" id="40"/>
            <p:cNvSpPr/>
            <p:nvPr/>
          </p:nvSpPr>
          <p:spPr>
            <a:xfrm flipH="false" flipV="false" rot="0">
              <a:off x="8160947" y="252670"/>
              <a:ext cx="609600" cy="614207"/>
            </a:xfrm>
            <a:custGeom>
              <a:avLst/>
              <a:gdLst/>
              <a:ahLst/>
              <a:cxnLst/>
              <a:rect r="r" b="b" t="t" l="l"/>
              <a:pathLst>
                <a:path h="614207" w="609600">
                  <a:moveTo>
                    <a:pt x="0" y="0"/>
                  </a:moveTo>
                  <a:lnTo>
                    <a:pt x="609600" y="0"/>
                  </a:lnTo>
                  <a:lnTo>
                    <a:pt x="609600" y="614207"/>
                  </a:lnTo>
                  <a:lnTo>
                    <a:pt x="0" y="6142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41" id="41"/>
            <p:cNvSpPr txBox="true"/>
            <p:nvPr/>
          </p:nvSpPr>
          <p:spPr>
            <a:xfrm rot="0">
              <a:off x="634485" y="252857"/>
              <a:ext cx="5138861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500">
                  <a:solidFill>
                    <a:srgbClr val="FBF9F1"/>
                  </a:solidFill>
                  <a:latin typeface="Lato Bold"/>
                  <a:ea typeface="Lato Bold"/>
                  <a:cs typeface="Lato Bold"/>
                  <a:sym typeface="Lato Bold"/>
                </a:rPr>
                <a:t>COMMUNITY SUPPORT: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634485" y="1994541"/>
              <a:ext cx="7829580" cy="10145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Extensive documentation, tutorials, and libraries for easy integration and development.</a:t>
              </a:r>
            </a:p>
          </p:txBody>
        </p:sp>
      </p:grpSp>
      <p:sp>
        <p:nvSpPr>
          <p:cNvPr name="Freeform 43" id="43"/>
          <p:cNvSpPr/>
          <p:nvPr/>
        </p:nvSpPr>
        <p:spPr>
          <a:xfrm flipH="false" flipV="false" rot="0">
            <a:off x="7609053" y="1767845"/>
            <a:ext cx="3375655" cy="3375655"/>
          </a:xfrm>
          <a:custGeom>
            <a:avLst/>
            <a:gdLst/>
            <a:ahLst/>
            <a:cxnLst/>
            <a:rect r="r" b="b" t="t" l="l"/>
            <a:pathLst>
              <a:path h="3375655" w="3375655">
                <a:moveTo>
                  <a:pt x="0" y="0"/>
                </a:moveTo>
                <a:lnTo>
                  <a:pt x="3375655" y="0"/>
                </a:lnTo>
                <a:lnTo>
                  <a:pt x="3375655" y="3375655"/>
                </a:lnTo>
                <a:lnTo>
                  <a:pt x="0" y="3375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62025" y="4049006"/>
            <a:ext cx="8012212" cy="454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5374" indent="-252687" lvl="1">
              <a:lnSpc>
                <a:spcPts val="3277"/>
              </a:lnSpc>
              <a:buAutoNum type="arabicPeriod" startAt="1"/>
            </a:pPr>
            <a:r>
              <a:rPr lang="en-US" sz="23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ESP32 at the Core: Acts as the central controller for processing input and triggering actions.</a:t>
            </a:r>
          </a:p>
          <a:p>
            <a:pPr algn="l" marL="505374" indent="-252687" lvl="1">
              <a:lnSpc>
                <a:spcPts val="3277"/>
              </a:lnSpc>
              <a:buAutoNum type="arabicPeriod" startAt="1"/>
            </a:pPr>
            <a:r>
              <a:rPr lang="en-US" sz="23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Lock Mechanism: Includes servo motors or solenoid locks for physical locking/unlocking.</a:t>
            </a:r>
          </a:p>
          <a:p>
            <a:pPr algn="l" marL="505374" indent="-252687" lvl="1">
              <a:lnSpc>
                <a:spcPts val="3277"/>
              </a:lnSpc>
              <a:buAutoNum type="arabicPeriod" startAt="1"/>
            </a:pPr>
            <a:r>
              <a:rPr lang="en-US" sz="23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User Input Devices: Fingerprint scanners, RFID readers, or keypads for user authentication.</a:t>
            </a:r>
          </a:p>
          <a:p>
            <a:pPr algn="l" marL="505374" indent="-252687" lvl="1">
              <a:lnSpc>
                <a:spcPts val="3277"/>
              </a:lnSpc>
              <a:buAutoNum type="arabicPeriod" startAt="1"/>
            </a:pPr>
            <a:r>
              <a:rPr lang="en-US" sz="23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Connectivity: ESP32 communicates with mobile devices or IoT platforms via Wi-Fi/Bluetooth.</a:t>
            </a:r>
          </a:p>
          <a:p>
            <a:pPr algn="l" marL="505374" indent="-252687" lvl="1">
              <a:lnSpc>
                <a:spcPts val="3277"/>
              </a:lnSpc>
              <a:spcBef>
                <a:spcPct val="0"/>
              </a:spcBef>
              <a:buAutoNum type="arabicPeriod" startAt="1"/>
            </a:pPr>
            <a:r>
              <a:rPr lang="en-US" sz="234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Power Supply: A reliable power source, typically including a backup battery for continuous operation.</a:t>
            </a:r>
          </a:p>
          <a:p>
            <a:pPr algn="l">
              <a:lnSpc>
                <a:spcPts val="3277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42975" y="1706421"/>
            <a:ext cx="5886506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SYSTEM DESIGN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746373" y="1028700"/>
            <a:ext cx="7512927" cy="8244638"/>
          </a:xfrm>
          <a:custGeom>
            <a:avLst/>
            <a:gdLst/>
            <a:ahLst/>
            <a:cxnLst/>
            <a:rect r="r" b="b" t="t" l="l"/>
            <a:pathLst>
              <a:path h="8244638" w="7512927">
                <a:moveTo>
                  <a:pt x="0" y="0"/>
                </a:moveTo>
                <a:lnTo>
                  <a:pt x="7512927" y="0"/>
                </a:lnTo>
                <a:lnTo>
                  <a:pt x="7512927" y="8244638"/>
                </a:lnTo>
                <a:lnTo>
                  <a:pt x="0" y="8244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8010208" cy="1024635"/>
            <a:chOff x="0" y="0"/>
            <a:chExt cx="2109684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8010208" cy="6297125"/>
            <a:chOff x="0" y="0"/>
            <a:chExt cx="2109684" cy="1658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34444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249092" y="932795"/>
            <a:ext cx="8010208" cy="1024635"/>
            <a:chOff x="0" y="0"/>
            <a:chExt cx="2109684" cy="2698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68142" y="2151214"/>
            <a:ext cx="8010208" cy="6297125"/>
            <a:chOff x="0" y="0"/>
            <a:chExt cx="2109684" cy="16585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6554836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04564" y="1147297"/>
            <a:ext cx="666795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WORKING PRINCIPLE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04564" y="2732527"/>
            <a:ext cx="7205240" cy="4774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4855" indent="-242428" lvl="1">
              <a:lnSpc>
                <a:spcPts val="3144"/>
              </a:lnSpc>
              <a:buFont typeface="Arial"/>
              <a:buChar char="•"/>
            </a:pPr>
            <a:r>
              <a:rPr lang="en-US" sz="224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User Authentication: The system verifies the user's identity through fingerprint, PIN, or RFID.</a:t>
            </a:r>
          </a:p>
          <a:p>
            <a:pPr algn="l" marL="484855" indent="-242428" lvl="1">
              <a:lnSpc>
                <a:spcPts val="3144"/>
              </a:lnSpc>
              <a:buFont typeface="Arial"/>
              <a:buChar char="•"/>
            </a:pPr>
            <a:r>
              <a:rPr lang="en-US" sz="224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Signal Processing: ESP32 processes the authentication data and compares it with stored credentials.</a:t>
            </a:r>
          </a:p>
          <a:p>
            <a:pPr algn="l" marL="484855" indent="-242428" lvl="1">
              <a:lnSpc>
                <a:spcPts val="3144"/>
              </a:lnSpc>
              <a:buFont typeface="Arial"/>
              <a:buChar char="•"/>
            </a:pPr>
            <a:r>
              <a:rPr lang="en-US" sz="224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Action Trigger: If authentication is successful, ESP32 triggers the lock mechanism to unlock the door.</a:t>
            </a:r>
          </a:p>
          <a:p>
            <a:pPr algn="l" marL="484855" indent="-242428" lvl="1">
              <a:lnSpc>
                <a:spcPts val="3144"/>
              </a:lnSpc>
              <a:buFont typeface="Arial"/>
              <a:buChar char="•"/>
            </a:pPr>
            <a:r>
              <a:rPr lang="en-US" sz="224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Remote Control: The system allows users to lock/unlock the door remotely via a mobile app.</a:t>
            </a:r>
          </a:p>
          <a:p>
            <a:pPr algn="l" marL="484855" indent="-242428" lvl="1">
              <a:lnSpc>
                <a:spcPts val="3144"/>
              </a:lnSpc>
              <a:buFont typeface="Arial"/>
              <a:buChar char="•"/>
            </a:pPr>
            <a:r>
              <a:rPr lang="en-US" sz="224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Notifications: Alerts are sent if there is an attempt to tamper with the lock or gain unauthorized access.</a:t>
            </a:r>
          </a:p>
          <a:p>
            <a:pPr algn="l">
              <a:lnSpc>
                <a:spcPts val="3144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9724956" y="1147297"/>
            <a:ext cx="6665953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FLOWCHART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724956" y="2601770"/>
            <a:ext cx="7058480" cy="428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Start: User approaches the door and interacts with the system (via fingerprint, PIN, or RFID).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Input Verification: ESP32 compares the user’s input with stored credentials.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Unlock: If valid, the lock is triggered to open (servo motor or solenoid).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Remote Command: If unlocked remotely, a command is sent from the mobile app to the ESP32.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Alert System: If unauthorized access is detected, the system sends a push notification or email.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485900"/>
            <a:ext cx="7512927" cy="8244638"/>
          </a:xfrm>
          <a:custGeom>
            <a:avLst/>
            <a:gdLst/>
            <a:ahLst/>
            <a:cxnLst/>
            <a:rect r="r" b="b" t="t" l="l"/>
            <a:pathLst>
              <a:path h="8244638" w="7512927">
                <a:moveTo>
                  <a:pt x="0" y="0"/>
                </a:moveTo>
                <a:lnTo>
                  <a:pt x="7512927" y="0"/>
                </a:lnTo>
                <a:lnTo>
                  <a:pt x="7512927" y="8244638"/>
                </a:lnTo>
                <a:lnTo>
                  <a:pt x="0" y="8244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955187" y="1485900"/>
            <a:ext cx="8244638" cy="8244638"/>
          </a:xfrm>
          <a:custGeom>
            <a:avLst/>
            <a:gdLst/>
            <a:ahLst/>
            <a:cxnLst/>
            <a:rect r="r" b="b" t="t" l="l"/>
            <a:pathLst>
              <a:path h="8244638" w="8244638">
                <a:moveTo>
                  <a:pt x="0" y="0"/>
                </a:moveTo>
                <a:lnTo>
                  <a:pt x="8244638" y="0"/>
                </a:lnTo>
                <a:lnTo>
                  <a:pt x="8244638" y="8244638"/>
                </a:lnTo>
                <a:lnTo>
                  <a:pt x="0" y="82446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6634" y="561975"/>
            <a:ext cx="5886506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RESULT: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116894" y="-328376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5236894" y="3514366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31803" y="4054770"/>
            <a:ext cx="6497605" cy="506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Voice Integration: Adding voice control through Alexa, Google Assistant, or other virtual assistants.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Advanced Biometric Authentication: Integration with facial recognition or iris scanning for enhanced security.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AI-based Access Control: Machine learning algorithms to analyze user behavior and enhance security.</a:t>
            </a: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Further IoT Integration: Integrating the lock system with other home automation devices for a smarter home.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031803" y="2832691"/>
            <a:ext cx="649760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SCOPE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40217" y="2068918"/>
            <a:ext cx="8304816" cy="7881450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6608890" y="7034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703495"/>
            <a:ext cx="15338748" cy="650410"/>
            <a:chOff x="0" y="0"/>
            <a:chExt cx="4039835" cy="1713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39835" cy="171301"/>
            </a:xfrm>
            <a:custGeom>
              <a:avLst/>
              <a:gdLst/>
              <a:ahLst/>
              <a:cxnLst/>
              <a:rect r="r" b="b" t="t" l="l"/>
              <a:pathLst>
                <a:path h="171301" w="4039835">
                  <a:moveTo>
                    <a:pt x="30284" y="0"/>
                  </a:moveTo>
                  <a:lnTo>
                    <a:pt x="4009551" y="0"/>
                  </a:lnTo>
                  <a:cubicBezTo>
                    <a:pt x="4026276" y="0"/>
                    <a:pt x="4039835" y="13559"/>
                    <a:pt x="4039835" y="30284"/>
                  </a:cubicBezTo>
                  <a:lnTo>
                    <a:pt x="4039835" y="141018"/>
                  </a:lnTo>
                  <a:cubicBezTo>
                    <a:pt x="4039835" y="157743"/>
                    <a:pt x="4026276" y="171301"/>
                    <a:pt x="4009551" y="171301"/>
                  </a:cubicBezTo>
                  <a:lnTo>
                    <a:pt x="30284" y="171301"/>
                  </a:lnTo>
                  <a:cubicBezTo>
                    <a:pt x="13559" y="171301"/>
                    <a:pt x="0" y="157743"/>
                    <a:pt x="0" y="141018"/>
                  </a:cubicBezTo>
                  <a:lnTo>
                    <a:pt x="0" y="30284"/>
                  </a:lnTo>
                  <a:cubicBezTo>
                    <a:pt x="0" y="13559"/>
                    <a:pt x="13559" y="0"/>
                    <a:pt x="302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039835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DAGWU88pYio</dc:identifier>
  <dcterms:modified xsi:type="dcterms:W3CDTF">2011-08-01T06:04:30Z</dcterms:modified>
  <cp:revision>1</cp:revision>
  <dc:title>Smart door lock</dc:title>
</cp:coreProperties>
</file>

<file path=docProps/thumbnail.jpeg>
</file>